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1" r:id="rId3"/>
    <p:sldId id="262" r:id="rId4"/>
    <p:sldId id="263" r:id="rId5"/>
    <p:sldId id="264" r:id="rId6"/>
    <p:sldId id="258" r:id="rId7"/>
    <p:sldId id="259" r:id="rId8"/>
    <p:sldId id="265" r:id="rId9"/>
    <p:sldId id="266" r:id="rId10"/>
    <p:sldId id="267" r:id="rId11"/>
    <p:sldId id="260" r:id="rId12"/>
    <p:sldId id="269" r:id="rId13"/>
    <p:sldId id="268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DDCB6-C1C7-4F4B-83DD-7EA46CCC7A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CDC78-32F1-4BF6-8FBD-96AB1C201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CDC78-32F1-4BF6-8FBD-96AB1C201E9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72F6F2B-07AE-4124-BD73-D88255413CF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51C1CC-C2D7-45E9-B977-3B027311D2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Решение задач повышенной сложности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Диофантовые</a:t>
            </a:r>
            <a:r>
              <a:rPr lang="ru-RU" dirty="0" smtClean="0"/>
              <a:t> уравнения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5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857488" y="685800"/>
            <a:ext cx="6286512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На складе имеются гвозди в ящиках по 16, 17 и 40 кг. Может ли кладовщик выдать 100 кг гвоздей, не вскрывая ящики?</a:t>
            </a:r>
          </a:p>
          <a:p>
            <a:pPr>
              <a:buNone/>
            </a:pPr>
            <a:r>
              <a:rPr lang="ru-RU" sz="1800" dirty="0" smtClean="0"/>
              <a:t>Предположим, что задача решена. Пусть </a:t>
            </a:r>
            <a:r>
              <a:rPr lang="en-US" sz="1800" dirty="0" smtClean="0"/>
              <a:t>x – </a:t>
            </a:r>
            <a:r>
              <a:rPr lang="ru-RU" sz="1800" dirty="0" smtClean="0"/>
              <a:t>количество ящиков по 16кг, </a:t>
            </a:r>
            <a:r>
              <a:rPr lang="en-US" sz="1800" dirty="0" smtClean="0"/>
              <a:t>y</a:t>
            </a:r>
            <a:r>
              <a:rPr lang="ru-RU" sz="1800" dirty="0" smtClean="0"/>
              <a:t> – количество ящиков по 17кг, </a:t>
            </a:r>
            <a:r>
              <a:rPr lang="en-US" sz="1800" dirty="0" smtClean="0"/>
              <a:t>z</a:t>
            </a:r>
            <a:r>
              <a:rPr lang="ru-RU" sz="1800" dirty="0" smtClean="0"/>
              <a:t> – количество ящиков по 40кг гвоздей. Всего выдано 100кг гвоздей. Тогда получим уравнения</a:t>
            </a:r>
            <a:r>
              <a:rPr lang="en-US" sz="1800" dirty="0" smtClean="0"/>
              <a:t> </a:t>
            </a:r>
            <a:r>
              <a:rPr lang="ru-RU" sz="1800" dirty="0" smtClean="0"/>
              <a:t>16</a:t>
            </a:r>
            <a:r>
              <a:rPr lang="en-US" sz="1800" dirty="0" smtClean="0"/>
              <a:t>x+</a:t>
            </a:r>
            <a:r>
              <a:rPr lang="ru-RU" sz="1800" dirty="0" smtClean="0"/>
              <a:t>17</a:t>
            </a:r>
            <a:r>
              <a:rPr lang="en-US" sz="1800" dirty="0" smtClean="0"/>
              <a:t>y</a:t>
            </a:r>
            <a:r>
              <a:rPr lang="ru-RU" sz="1800" dirty="0" smtClean="0"/>
              <a:t>+40</a:t>
            </a:r>
            <a:r>
              <a:rPr lang="en-US" sz="1800" dirty="0" smtClean="0"/>
              <a:t>z=100.</a:t>
            </a:r>
          </a:p>
          <a:p>
            <a:pPr>
              <a:buNone/>
            </a:pPr>
            <a:r>
              <a:rPr lang="ru-RU" sz="1800" dirty="0" smtClean="0"/>
              <a:t>Значение </a:t>
            </a:r>
            <a:r>
              <a:rPr lang="en-US" sz="1800" dirty="0" smtClean="0"/>
              <a:t>0</a:t>
            </a:r>
            <a:r>
              <a:rPr lang="ru-RU" sz="1800" dirty="0" smtClean="0"/>
              <a:t>≤</a:t>
            </a:r>
            <a:r>
              <a:rPr lang="en-US" sz="1800" dirty="0" smtClean="0"/>
              <a:t>z≤2. (</a:t>
            </a:r>
            <a:r>
              <a:rPr lang="ru-RU" sz="1800" dirty="0" smtClean="0"/>
              <a:t>?</a:t>
            </a:r>
            <a:r>
              <a:rPr lang="en-US" sz="1800" dirty="0" smtClean="0"/>
              <a:t>)</a:t>
            </a:r>
            <a:r>
              <a:rPr lang="ru-RU" sz="1800" dirty="0" smtClean="0"/>
              <a:t>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z≠2 100-2*40=20</a:t>
            </a:r>
            <a:r>
              <a:rPr lang="ru-RU" sz="1800" dirty="0" smtClean="0"/>
              <a:t>кг </a:t>
            </a:r>
            <a:r>
              <a:rPr lang="en-US" sz="1800" dirty="0" smtClean="0"/>
              <a:t>(</a:t>
            </a:r>
            <a:r>
              <a:rPr lang="ru-RU" sz="1800" dirty="0" smtClean="0"/>
              <a:t>?*16+?*17=20)</a:t>
            </a:r>
          </a:p>
          <a:p>
            <a:pPr>
              <a:buNone/>
            </a:pPr>
            <a:r>
              <a:rPr lang="en-US" sz="1800" dirty="0" smtClean="0"/>
              <a:t>z≠</a:t>
            </a:r>
            <a:r>
              <a:rPr lang="ru-RU" sz="1800" dirty="0" smtClean="0"/>
              <a:t>1</a:t>
            </a:r>
            <a:r>
              <a:rPr lang="en-US" sz="1800" dirty="0" smtClean="0"/>
              <a:t> 100-1*40=60</a:t>
            </a:r>
            <a:r>
              <a:rPr lang="ru-RU" sz="1800" dirty="0" smtClean="0"/>
              <a:t>кг (?*16+?*17=60)</a:t>
            </a:r>
          </a:p>
          <a:p>
            <a:pPr>
              <a:buNone/>
            </a:pPr>
            <a:r>
              <a:rPr lang="ru-RU" sz="1800" dirty="0" smtClean="0"/>
              <a:t>Получается ящики по 40кг нам не нужны, т.е.</a:t>
            </a:r>
            <a:r>
              <a:rPr lang="en-US" sz="1800" dirty="0" smtClean="0"/>
              <a:t>z=0</a:t>
            </a:r>
          </a:p>
          <a:p>
            <a:pPr>
              <a:buNone/>
            </a:pPr>
            <a:r>
              <a:rPr lang="ru-RU" sz="1800" dirty="0" smtClean="0"/>
              <a:t>Если задача имеет решение, то комбинировать придется только ящики по 16кг и 17кг гвоздей. Т.е. Надо решить уравнение </a:t>
            </a:r>
            <a:r>
              <a:rPr lang="en-US" sz="1800" dirty="0" smtClean="0"/>
              <a:t> 16x+17y=100</a:t>
            </a:r>
          </a:p>
          <a:p>
            <a:pPr>
              <a:buNone/>
            </a:pPr>
            <a:r>
              <a:rPr lang="ru-RU" sz="1800" dirty="0" smtClean="0"/>
              <a:t>Последовательно из 100 будем вычитать 17, 17*2, 17*3, 17*4…Если получим число, кратное 16, значит задача имеет решение.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643446"/>
            <a:ext cx="2428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>
                <a:solidFill>
                  <a:srgbClr val="FFFF00"/>
                </a:solidFill>
              </a:rPr>
              <a:t>Ответ: </a:t>
            </a:r>
            <a:endParaRPr lang="ru-RU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2 </a:t>
            </a:r>
            <a:r>
              <a:rPr lang="ru-RU" b="1" dirty="0">
                <a:solidFill>
                  <a:srgbClr val="FFFF00"/>
                </a:solidFill>
              </a:rPr>
              <a:t>ящика гвоздей по 16кг и 4 ящика гвоздей по 17кг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85725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Задач, похожих на эту очень много, и многие из них имеют практическое значение. </a:t>
            </a:r>
          </a:p>
          <a:p>
            <a:endParaRPr lang="ru-RU" dirty="0"/>
          </a:p>
          <a:p>
            <a:r>
              <a:rPr lang="ru-RU" dirty="0" smtClean="0"/>
              <a:t>Диофант исследовал методы решения уравнений вида: </a:t>
            </a:r>
          </a:p>
          <a:p>
            <a:endParaRPr lang="ru-RU" dirty="0"/>
          </a:p>
          <a:p>
            <a:endParaRPr lang="en-US" dirty="0" smtClean="0"/>
          </a:p>
          <a:p>
            <a:endParaRPr lang="en-US" dirty="0"/>
          </a:p>
          <a:p>
            <a:r>
              <a:rPr lang="ru-RU" dirty="0" smtClean="0"/>
              <a:t>решить это уравнение нужно было в целых числах, т.е. не только а, </a:t>
            </a:r>
            <a:r>
              <a:rPr lang="en-US" dirty="0" smtClean="0"/>
              <a:t>b, c</a:t>
            </a:r>
            <a:r>
              <a:rPr lang="ru-RU" dirty="0" smtClean="0"/>
              <a:t> но и значения переменных </a:t>
            </a:r>
            <a:r>
              <a:rPr lang="en-US" dirty="0" smtClean="0"/>
              <a:t>x </a:t>
            </a:r>
            <a:r>
              <a:rPr lang="ru-RU" dirty="0" smtClean="0"/>
              <a:t>и </a:t>
            </a:r>
            <a:r>
              <a:rPr lang="en-US" dirty="0" smtClean="0"/>
              <a:t>y</a:t>
            </a:r>
            <a:r>
              <a:rPr lang="ru-RU" dirty="0" smtClean="0"/>
              <a:t> являются числами целыми 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Для решения </a:t>
            </a:r>
            <a:r>
              <a:rPr lang="ru-RU" dirty="0" err="1" smtClean="0"/>
              <a:t>диофантовых</a:t>
            </a:r>
            <a:r>
              <a:rPr lang="ru-RU" dirty="0" smtClean="0"/>
              <a:t> уравнений первой степени (линейных </a:t>
            </a:r>
            <a:r>
              <a:rPr lang="ru-RU" dirty="0" err="1" smtClean="0"/>
              <a:t>диофантовых</a:t>
            </a:r>
            <a:r>
              <a:rPr lang="ru-RU" dirty="0" smtClean="0"/>
              <a:t> уравнений) с двумя неизвестными применяют Алгоритм Евклида</a:t>
            </a:r>
            <a:r>
              <a:rPr lang="en-US" dirty="0" smtClean="0"/>
              <a:t> – </a:t>
            </a:r>
            <a:r>
              <a:rPr lang="ru-RU" dirty="0" smtClean="0"/>
              <a:t>способ нахождения НОД двух чисел.</a:t>
            </a:r>
          </a:p>
          <a:p>
            <a:endParaRPr lang="ru-RU" dirty="0"/>
          </a:p>
          <a:p>
            <a:r>
              <a:rPr lang="ru-RU" dirty="0" smtClean="0"/>
              <a:t>Наибольший общий делитель </a:t>
            </a:r>
            <a:r>
              <a:rPr lang="en-US" dirty="0" smtClean="0"/>
              <a:t>c </a:t>
            </a:r>
            <a:r>
              <a:rPr lang="ru-RU" dirty="0" smtClean="0"/>
              <a:t>двух чисел </a:t>
            </a:r>
            <a:r>
              <a:rPr lang="en-US" dirty="0" smtClean="0"/>
              <a:t>a </a:t>
            </a:r>
            <a:r>
              <a:rPr lang="ru-RU" dirty="0" smtClean="0"/>
              <a:t>и </a:t>
            </a:r>
            <a:r>
              <a:rPr lang="en-US" dirty="0" smtClean="0"/>
              <a:t>b</a:t>
            </a:r>
            <a:r>
              <a:rPr lang="ru-RU" dirty="0" smtClean="0"/>
              <a:t> можно представить в виде </a:t>
            </a:r>
            <a:r>
              <a:rPr lang="en-US" dirty="0" err="1" smtClean="0"/>
              <a:t>ax+by</a:t>
            </a:r>
            <a:r>
              <a:rPr lang="en-US" dirty="0" smtClean="0"/>
              <a:t>=c</a:t>
            </a:r>
            <a:r>
              <a:rPr lang="ru-RU" dirty="0" smtClean="0"/>
              <a:t>, где </a:t>
            </a:r>
            <a:r>
              <a:rPr lang="en-US" dirty="0" smtClean="0"/>
              <a:t>x</a:t>
            </a:r>
            <a:r>
              <a:rPr lang="ru-RU" dirty="0" smtClean="0"/>
              <a:t> и  </a:t>
            </a:r>
            <a:r>
              <a:rPr lang="en-US" dirty="0" smtClean="0"/>
              <a:t>y</a:t>
            </a:r>
            <a:r>
              <a:rPr lang="ru-RU" dirty="0" smtClean="0"/>
              <a:t> – целые числа.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286116" y="1643050"/>
          <a:ext cx="1822659" cy="530228"/>
        </p:xfrm>
        <a:graphic>
          <a:graphicData uri="http://schemas.openxmlformats.org/presentationml/2006/ole">
            <p:oleObj spid="_x0000_s5122" name="Формула" r:id="rId3" imgW="6984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857488" y="685800"/>
            <a:ext cx="6286512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900" dirty="0" smtClean="0"/>
              <a:t>Можно ли набрать сумму в 1000 рублей. С помощью монет в 1 рубль, 10 рублей и купюр в 100 рублей таким образом, чтобы было использовано всего 40 монет и купюр?</a:t>
            </a:r>
          </a:p>
          <a:p>
            <a:pPr>
              <a:buNone/>
            </a:pPr>
            <a:r>
              <a:rPr lang="ru-RU" sz="1900" dirty="0" smtClean="0"/>
              <a:t>Обозначим количество монет достоинством в 1 рубль –</a:t>
            </a:r>
            <a:r>
              <a:rPr lang="en-US" sz="1900" dirty="0" smtClean="0"/>
              <a:t>x, d 10</a:t>
            </a:r>
            <a:r>
              <a:rPr lang="ru-RU" sz="1900" dirty="0" smtClean="0"/>
              <a:t> рублей – </a:t>
            </a:r>
            <a:r>
              <a:rPr lang="en-US" sz="1900" dirty="0" smtClean="0"/>
              <a:t>y</a:t>
            </a:r>
            <a:r>
              <a:rPr lang="ru-RU" sz="1900" dirty="0" smtClean="0"/>
              <a:t>, купюр в 100 рублей – </a:t>
            </a:r>
            <a:r>
              <a:rPr lang="en-US" sz="1900" dirty="0" smtClean="0"/>
              <a:t>z.</a:t>
            </a:r>
            <a:r>
              <a:rPr lang="ru-RU" sz="1900" dirty="0" smtClean="0"/>
              <a:t> Тогда получим уравнения</a:t>
            </a:r>
            <a:r>
              <a:rPr lang="en-US" sz="1900" dirty="0" smtClean="0"/>
              <a:t> </a:t>
            </a:r>
            <a:r>
              <a:rPr lang="ru-RU" sz="1900" dirty="0" smtClean="0"/>
              <a:t>1</a:t>
            </a:r>
            <a:r>
              <a:rPr lang="en-US" sz="1900" dirty="0" smtClean="0"/>
              <a:t>x+1</a:t>
            </a:r>
            <a:r>
              <a:rPr lang="ru-RU" sz="1900" dirty="0" smtClean="0"/>
              <a:t>0</a:t>
            </a:r>
            <a:r>
              <a:rPr lang="en-US" sz="1900" dirty="0" smtClean="0"/>
              <a:t>y</a:t>
            </a:r>
            <a:r>
              <a:rPr lang="ru-RU" sz="1900" dirty="0" smtClean="0"/>
              <a:t>+</a:t>
            </a:r>
            <a:r>
              <a:rPr lang="en-US" sz="1900" dirty="0" smtClean="0"/>
              <a:t>100z=1000</a:t>
            </a:r>
            <a:r>
              <a:rPr lang="ru-RU" sz="1900" dirty="0" smtClean="0"/>
              <a:t> и </a:t>
            </a:r>
            <a:r>
              <a:rPr lang="en-US" sz="1900" dirty="0" err="1" smtClean="0"/>
              <a:t>x+y+z</a:t>
            </a:r>
            <a:r>
              <a:rPr lang="en-US" sz="1900" dirty="0" smtClean="0"/>
              <a:t>=40.</a:t>
            </a:r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r>
              <a:rPr lang="ru-RU" sz="1900" dirty="0" smtClean="0"/>
              <a:t>Выразим </a:t>
            </a:r>
            <a:r>
              <a:rPr lang="en-US" sz="1900" dirty="0" smtClean="0"/>
              <a:t>x </a:t>
            </a:r>
            <a:r>
              <a:rPr lang="ru-RU" sz="1900" dirty="0" smtClean="0"/>
              <a:t>через </a:t>
            </a:r>
            <a:r>
              <a:rPr lang="en-US" sz="1900" dirty="0" smtClean="0"/>
              <a:t>y </a:t>
            </a:r>
            <a:r>
              <a:rPr lang="ru-RU" sz="1900" dirty="0" smtClean="0"/>
              <a:t>и </a:t>
            </a:r>
            <a:r>
              <a:rPr lang="en-US" sz="1900" dirty="0" smtClean="0"/>
              <a:t>z</a:t>
            </a:r>
            <a:r>
              <a:rPr lang="ru-RU" sz="1900" dirty="0" smtClean="0"/>
              <a:t>:  </a:t>
            </a:r>
            <a:r>
              <a:rPr lang="en-US" sz="1900" dirty="0" smtClean="0"/>
              <a:t>x=40-y-z</a:t>
            </a:r>
            <a:r>
              <a:rPr lang="ru-RU" sz="1900" dirty="0" smtClean="0"/>
              <a:t> и подставим в первое уравнение (</a:t>
            </a:r>
            <a:r>
              <a:rPr lang="en-US" sz="1900" dirty="0" smtClean="0"/>
              <a:t>40</a:t>
            </a:r>
            <a:r>
              <a:rPr lang="ru-RU" sz="1900" dirty="0" smtClean="0"/>
              <a:t>-</a:t>
            </a:r>
            <a:r>
              <a:rPr lang="en-US" sz="1900" dirty="0" smtClean="0"/>
              <a:t>y-z)+10y+100z=1000</a:t>
            </a:r>
          </a:p>
          <a:p>
            <a:pPr>
              <a:buNone/>
            </a:pPr>
            <a:r>
              <a:rPr lang="en-US" sz="1900" dirty="0" smtClean="0"/>
              <a:t>9y+99z=960</a:t>
            </a:r>
          </a:p>
          <a:p>
            <a:pPr>
              <a:buNone/>
            </a:pPr>
            <a:r>
              <a:rPr lang="ru-RU" sz="1900" dirty="0" smtClean="0"/>
              <a:t>НОД(9,99)=9, число 960</a:t>
            </a:r>
            <a:r>
              <a:rPr lang="en-US" sz="1900" dirty="0" smtClean="0"/>
              <a:t> </a:t>
            </a:r>
            <a:r>
              <a:rPr lang="ru-RU" sz="1900" dirty="0" smtClean="0"/>
              <a:t>не кратно 9</a:t>
            </a:r>
          </a:p>
          <a:p>
            <a:pPr>
              <a:buNone/>
            </a:pPr>
            <a:r>
              <a:rPr lang="ru-RU" sz="1900" dirty="0" smtClean="0"/>
              <a:t>Значит набрать требуемую сумму указанными монетами и купюрами невозможно</a:t>
            </a: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643446"/>
            <a:ext cx="24288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>
                <a:solidFill>
                  <a:srgbClr val="FFFF00"/>
                </a:solidFill>
              </a:rPr>
              <a:t>Ответ: </a:t>
            </a:r>
            <a:endParaRPr lang="ru-RU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b="1" dirty="0">
                <a:solidFill>
                  <a:srgbClr val="FFFF00"/>
                </a:solidFill>
              </a:rPr>
              <a:t>с</a:t>
            </a:r>
            <a:r>
              <a:rPr lang="ru-RU" b="1" dirty="0" smtClean="0">
                <a:solidFill>
                  <a:srgbClr val="FFFF00"/>
                </a:solidFill>
              </a:rPr>
              <a:t>умму набрать нельзя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857488" y="685800"/>
            <a:ext cx="5674952" cy="5410200"/>
          </a:xfrm>
        </p:spPr>
        <p:txBody>
          <a:bodyPr>
            <a:noAutofit/>
          </a:bodyPr>
          <a:lstStyle/>
          <a:p>
            <a:pPr marL="342900" indent="-342900">
              <a:buNone/>
            </a:pPr>
            <a:r>
              <a:rPr lang="ru-RU" sz="1800" dirty="0" smtClean="0"/>
              <a:t>1. У </a:t>
            </a:r>
            <a:r>
              <a:rPr lang="ru-RU" sz="1800" dirty="0" smtClean="0"/>
              <a:t>мальчика было 50к., на которые он хотел купить почтовые марки. В киоске имелись марки по 4к и 3 к., но у киоскера совсем не было мелочи. Помогите мальчику и киоскеру выйти из создавшегося затруднения</a:t>
            </a:r>
            <a:r>
              <a:rPr lang="ru-RU" sz="1800" dirty="0" smtClean="0"/>
              <a:t>.</a:t>
            </a:r>
          </a:p>
          <a:p>
            <a:pPr marL="342900" indent="-342900">
              <a:buAutoNum type="arabicPeriod"/>
            </a:pPr>
            <a:endParaRPr lang="ru-RU" sz="1800" dirty="0" smtClean="0"/>
          </a:p>
          <a:p>
            <a:pPr marL="342900" indent="-342900">
              <a:buAutoNum type="arabicPeriod"/>
            </a:pPr>
            <a:endParaRPr lang="ru-RU" sz="1800" dirty="0" smtClean="0"/>
          </a:p>
          <a:p>
            <a:pPr marL="342900" indent="-342900"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2. Вы должны уплатить за купленный в магазине свитер 19рублей. У вас одни лишь трехрублевки, а у кассира – только пятирублевки. Можете ли вы при наличии таких денег расплатиться с кассиром, и как именно?</a:t>
            </a:r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857488" y="3068960"/>
            <a:ext cx="6286512" cy="3027040"/>
          </a:xfrm>
        </p:spPr>
        <p:txBody>
          <a:bodyPr>
            <a:noAutofit/>
          </a:bodyPr>
          <a:lstStyle/>
          <a:p>
            <a:pPr marL="342900" indent="-342900">
              <a:buNone/>
            </a:pPr>
            <a:r>
              <a:rPr lang="ru-RU" sz="1800" dirty="0" smtClean="0"/>
              <a:t>4. У </a:t>
            </a:r>
            <a:r>
              <a:rPr lang="ru-RU" sz="1800" dirty="0" smtClean="0"/>
              <a:t>четырех братьев было 45 рублей. Если деньги первого увеличить на 2 рубля, деньги второго уменьшить на 2 рубля, деньги третьего увеличить вдвое, а деньги четвертого уменьшить вдвое, то у всех денег окажется поровну. Сколько денег было у каждого? </a:t>
            </a:r>
          </a:p>
          <a:p>
            <a:pPr marL="342900" indent="-342900">
              <a:buNone/>
            </a:pPr>
            <a:endParaRPr lang="ru-RU" sz="18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692696"/>
            <a:ext cx="56886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3. На 5 рублей куплено 100 штук разных фруктов. Цены на фрукты-ягоды таковы: арбуз – 50коп(штука), яблоки – 10 коп(штука), сливы – 1 коп(штука). Сколько фруктов каждого вида было куплено?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Линейные уравнения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Линейным уравнением с неизвестными 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</a:t>
            </a:r>
            <a:r>
              <a:rPr lang="ru-RU" dirty="0" smtClean="0"/>
              <a:t>называют уравнение вида: 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+a</a:t>
            </a:r>
            <a:r>
              <a:rPr lang="en-US" baseline="-25000" dirty="0" smtClean="0"/>
              <a:t>2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+…+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=b</a:t>
            </a:r>
          </a:p>
          <a:p>
            <a:pPr>
              <a:buNone/>
            </a:pPr>
            <a:r>
              <a:rPr lang="ru-RU" dirty="0" smtClean="0"/>
              <a:t>Числа 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ru-RU" dirty="0" smtClean="0"/>
              <a:t>,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ru-RU" dirty="0" smtClean="0"/>
              <a:t>,…</a:t>
            </a:r>
            <a:r>
              <a:rPr lang="en-US" dirty="0" smtClean="0"/>
              <a:t>a</a:t>
            </a:r>
            <a:r>
              <a:rPr lang="en-US" baseline="-25000" dirty="0" smtClean="0"/>
              <a:t>n</a:t>
            </a:r>
            <a:r>
              <a:rPr lang="ru-RU" dirty="0" smtClean="0"/>
              <a:t> называют коэффициентами, число </a:t>
            </a:r>
            <a:r>
              <a:rPr lang="en-US" dirty="0" smtClean="0"/>
              <a:t>b</a:t>
            </a:r>
            <a:r>
              <a:rPr lang="ru-RU" dirty="0" smtClean="0"/>
              <a:t>- свободным членом.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Линейные уравнения с одним неизвестным умели решать еще в Древнем Вавилоне и в Египте более 4 тыс. лет назад.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57232"/>
            <a:ext cx="2362200" cy="990600"/>
          </a:xfrm>
        </p:spPr>
        <p:txBody>
          <a:bodyPr/>
          <a:lstStyle/>
          <a:p>
            <a:r>
              <a:rPr lang="ru-RU" sz="2000" dirty="0" smtClean="0"/>
              <a:t>Задача 1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2500307"/>
            <a:ext cx="2362200" cy="1857388"/>
          </a:xfrm>
        </p:spPr>
        <p:txBody>
          <a:bodyPr/>
          <a:lstStyle/>
          <a:p>
            <a:r>
              <a:rPr lang="ru-RU" dirty="0" smtClean="0"/>
              <a:t>Задача из папируса </a:t>
            </a:r>
            <a:r>
              <a:rPr lang="ru-RU" dirty="0" err="1" smtClean="0"/>
              <a:t>Ахмеса</a:t>
            </a:r>
            <a:r>
              <a:rPr lang="ru-RU" dirty="0" smtClean="0"/>
              <a:t>, 2000-1700 гг. до н.э., хранится в Британском музее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Найти число, если известно, что от прибавления к нему 2/3 его и вычитания от полученной суммы ее трети получается 10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Решение этой задачи сводится к решению  линейного уравнения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143372" y="3786190"/>
          <a:ext cx="3081727" cy="858842"/>
        </p:xfrm>
        <a:graphic>
          <a:graphicData uri="http://schemas.openxmlformats.org/presentationml/2006/ole">
            <p:oleObj spid="_x0000_s3074" name="Формула" r:id="rId3" imgW="1549080" imgH="43164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0034" y="4214818"/>
            <a:ext cx="1253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Ответ: 9 </a:t>
            </a:r>
            <a:endParaRPr lang="en-US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Диофант Александрийский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ru-RU" sz="1800" dirty="0" smtClean="0"/>
              <a:t>В книге древнегреческого математика Диофанта Александрийского «Арифметика», жившего в </a:t>
            </a:r>
            <a:r>
              <a:rPr lang="en-US" sz="1800" dirty="0" smtClean="0"/>
              <a:t>III</a:t>
            </a:r>
            <a:r>
              <a:rPr lang="ru-RU" sz="1800" dirty="0" smtClean="0"/>
              <a:t> в.н.э. появляются зачатки буквенной символики и специальные обозначения для степеней неизвестного, вплоть до 6-й. Были у него и обозначения для отрицательных чисел, а также знак равенства, краткая запись правил умножения положительных и отрицательных чисел.  </a:t>
            </a:r>
          </a:p>
          <a:p>
            <a:pPr>
              <a:lnSpc>
                <a:spcPct val="120000"/>
              </a:lnSpc>
              <a:buNone/>
            </a:pPr>
            <a:endParaRPr lang="ru-RU" sz="100" dirty="0" smtClean="0"/>
          </a:p>
          <a:p>
            <a:pPr>
              <a:lnSpc>
                <a:spcPct val="120000"/>
              </a:lnSpc>
              <a:buNone/>
            </a:pPr>
            <a:r>
              <a:rPr lang="ru-RU" sz="1800" dirty="0" smtClean="0"/>
              <a:t>Кроме того, Диофант разобрал задачи, приводящие к сложным системам алгебраических уравнений, в которых число уравнений было меньше числа неизвестных. Для таких уравнений Диофант искал лишь рациональные решения.</a:t>
            </a:r>
          </a:p>
          <a:p>
            <a:pPr>
              <a:lnSpc>
                <a:spcPct val="120000"/>
              </a:lnSpc>
              <a:buNone/>
            </a:pPr>
            <a:endParaRPr lang="ru-RU" sz="1000" dirty="0" smtClean="0"/>
          </a:p>
          <a:p>
            <a:pPr>
              <a:lnSpc>
                <a:spcPct val="120000"/>
              </a:lnSpc>
              <a:buNone/>
            </a:pPr>
            <a:r>
              <a:rPr lang="ru-RU" sz="1800" dirty="0" smtClean="0"/>
              <a:t>История сохранила нам мало черт биографии замечательного математика Диофанта. Всё, что известно о нем, почерпнуто из надписи на его надгробии - надписи, составленной в форме математической задачи.</a:t>
            </a:r>
            <a:endParaRPr lang="ru-RU" sz="1800" dirty="0"/>
          </a:p>
        </p:txBody>
      </p:sp>
      <p:pic>
        <p:nvPicPr>
          <p:cNvPr id="20482" name="Picture 2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3718" y="188640"/>
            <a:ext cx="858762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2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1"/>
            <a:ext cx="2362200" cy="2090742"/>
          </a:xfrm>
        </p:spPr>
        <p:txBody>
          <a:bodyPr/>
          <a:lstStyle/>
          <a:p>
            <a:r>
              <a:rPr lang="ru-RU" dirty="0" smtClean="0"/>
              <a:t>Эпитафия на могиле греческого математика Диофанта Александрийского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2857488" y="685800"/>
            <a:ext cx="6215074" cy="54102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Путник! Здесь прах погребен Диофанта. И числа поведать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Могут, о чудо, сколь долог был век его жизни.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Часть шестую его представляло прекрасное детство.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Двенадцатая часть протекла еще жизни – покрылся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Пухом тогда подбородок. Седьмую в бездетном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Браке провел Диофант. Прошло пятилетие; он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Был осчастливлен рожденьем прекрасного первенца сына,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Коему рок половину лишь жизни прекрасной и светлой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Дал на земле по сравненью с отцом. И в печали глубокой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Старец земного удела конец воспринял, переживши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Года четыре с тех пор, как сына лишился.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Скажи, сколько лет жизни достигнув,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Смерть воспринял Диофант?</a:t>
            </a:r>
            <a:endParaRPr lang="en-US" dirty="0" smtClean="0"/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429256" y="4857760"/>
          <a:ext cx="3359168" cy="839792"/>
        </p:xfrm>
        <a:graphic>
          <a:graphicData uri="http://schemas.openxmlformats.org/presentationml/2006/ole">
            <p:oleObj spid="_x0000_s4098" name="Формула" r:id="rId3" imgW="1574640" imgH="3934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7158" y="4286256"/>
            <a:ext cx="1954381" cy="3950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None/>
            </a:pPr>
            <a:r>
              <a:rPr lang="ru-RU" b="1" dirty="0" smtClean="0">
                <a:solidFill>
                  <a:srgbClr val="FFFF00"/>
                </a:solidFill>
              </a:rPr>
              <a:t>Ответ: 84 года</a:t>
            </a:r>
            <a:endParaRPr lang="en-US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50112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>
                <a:solidFill>
                  <a:srgbClr val="00B0F0"/>
                </a:solidFill>
              </a:rPr>
              <a:t>Диофантовыми</a:t>
            </a:r>
            <a:r>
              <a:rPr lang="ru-RU" sz="2000" b="1" dirty="0" smtClean="0">
                <a:solidFill>
                  <a:srgbClr val="00B0F0"/>
                </a:solidFill>
              </a:rPr>
              <a:t> уравнениями </a:t>
            </a:r>
            <a:r>
              <a:rPr lang="ru-RU" sz="2000" dirty="0" smtClean="0"/>
              <a:t>называют алгебраические уравнения или системы алгебраических уравнений с целыми коэффициентами, для которых надо найти целые или рациональные решения. При этом число неизвестных в уравнениях должно быть не меньше двух. </a:t>
            </a:r>
          </a:p>
          <a:p>
            <a:endParaRPr lang="ru-RU" sz="2000" dirty="0"/>
          </a:p>
          <a:p>
            <a:r>
              <a:rPr lang="ru-RU" sz="2000" dirty="0" err="1" smtClean="0"/>
              <a:t>Диофантовые</a:t>
            </a:r>
            <a:r>
              <a:rPr lang="ru-RU" sz="2000" dirty="0" smtClean="0"/>
              <a:t> уравнения имеют, как правило, много решений, поэтому их называют </a:t>
            </a:r>
            <a:r>
              <a:rPr lang="ru-RU" sz="2000" b="1" dirty="0" smtClean="0">
                <a:solidFill>
                  <a:srgbClr val="00B0F0"/>
                </a:solidFill>
              </a:rPr>
              <a:t>неопределенными уравнениями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r>
              <a:rPr lang="ru-RU" sz="2000" dirty="0" smtClean="0"/>
              <a:t>Например, это уравнения: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ru-RU" sz="2000" dirty="0" smtClean="0"/>
          </a:p>
          <a:p>
            <a:r>
              <a:rPr lang="ru-RU" sz="2000" dirty="0" smtClean="0"/>
              <a:t>К </a:t>
            </a:r>
            <a:r>
              <a:rPr lang="ru-RU" sz="2000" dirty="0" err="1" smtClean="0"/>
              <a:t>диофантовым</a:t>
            </a:r>
            <a:r>
              <a:rPr lang="ru-RU" sz="2000" dirty="0" smtClean="0"/>
              <a:t> уравнениям приводят задачи, по смыслу которых неизвестные значения могут быть только целыми числами.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714348" y="3929066"/>
          <a:ext cx="1634439" cy="458790"/>
        </p:xfrm>
        <a:graphic>
          <a:graphicData uri="http://schemas.openxmlformats.org/presentationml/2006/ole">
            <p:oleObj spid="_x0000_s1026" name="Формула" r:id="rId3" imgW="723600" imgH="2030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571868" y="3857628"/>
          <a:ext cx="1905013" cy="571504"/>
        </p:xfrm>
        <a:graphic>
          <a:graphicData uri="http://schemas.openxmlformats.org/presentationml/2006/ole">
            <p:oleObj spid="_x0000_s1028" name="Формула" r:id="rId4" imgW="761760" imgH="2286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215074" y="3857628"/>
          <a:ext cx="2292363" cy="542928"/>
        </p:xfrm>
        <a:graphic>
          <a:graphicData uri="http://schemas.openxmlformats.org/presentationml/2006/ole">
            <p:oleObj spid="_x0000_s1029" name="Формула" r:id="rId5" imgW="965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814393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Решение уравнений в целых числах – очень увлекательная задача. С древнейших времен накопилось много способов решения конкретных </a:t>
            </a:r>
            <a:r>
              <a:rPr lang="ru-RU" sz="2000" dirty="0" err="1" smtClean="0"/>
              <a:t>диофантовых</a:t>
            </a:r>
            <a:r>
              <a:rPr lang="ru-RU" sz="2000" dirty="0" smtClean="0"/>
              <a:t> уравнений степеней выше второй, однако только в </a:t>
            </a:r>
            <a:r>
              <a:rPr lang="en-US" sz="2000" dirty="0" smtClean="0"/>
              <a:t>XX</a:t>
            </a:r>
            <a:r>
              <a:rPr lang="ru-RU" sz="2000" dirty="0" smtClean="0"/>
              <a:t> веке появились общие приемы их исследования. </a:t>
            </a:r>
          </a:p>
          <a:p>
            <a:endParaRPr lang="ru-RU" sz="2000" dirty="0"/>
          </a:p>
          <a:p>
            <a:r>
              <a:rPr lang="ru-RU" sz="2000" dirty="0" smtClean="0"/>
              <a:t>Линейные </a:t>
            </a:r>
            <a:r>
              <a:rPr lang="ru-RU" sz="2000" dirty="0" err="1" smtClean="0"/>
              <a:t>диофантовые</a:t>
            </a:r>
            <a:r>
              <a:rPr lang="ru-RU" sz="2000" dirty="0" smtClean="0"/>
              <a:t> уравнения и уравнения второй степени научились решать давно.</a:t>
            </a:r>
          </a:p>
          <a:p>
            <a:endParaRPr lang="en-US" sz="2000" dirty="0" smtClean="0"/>
          </a:p>
          <a:p>
            <a:r>
              <a:rPr lang="ru-RU" sz="2000" dirty="0" smtClean="0"/>
              <a:t>Например, по формулам</a:t>
            </a:r>
            <a:r>
              <a:rPr lang="en-US" sz="2000" dirty="0" smtClean="0"/>
              <a:t>                                            (</a:t>
            </a:r>
            <a:r>
              <a:rPr lang="ru-RU" sz="2000" dirty="0" smtClean="0"/>
              <a:t>где </a:t>
            </a:r>
            <a:r>
              <a:rPr lang="en-US" sz="2000" dirty="0" smtClean="0"/>
              <a:t>t – </a:t>
            </a:r>
            <a:r>
              <a:rPr lang="ru-RU" sz="2000" dirty="0" smtClean="0"/>
              <a:t>любое целое число) находятся все  целочисленные решения уравнения</a:t>
            </a:r>
            <a:endParaRPr lang="en-US" sz="2000" dirty="0" smtClean="0"/>
          </a:p>
          <a:p>
            <a:endParaRPr lang="ru-RU" sz="2000" dirty="0" smtClean="0"/>
          </a:p>
          <a:p>
            <a:endParaRPr lang="en-US" sz="2000" dirty="0" smtClean="0"/>
          </a:p>
          <a:p>
            <a:r>
              <a:rPr lang="ru-RU" sz="2000" dirty="0" smtClean="0"/>
              <a:t>Формулы для решения уравнения</a:t>
            </a:r>
            <a:r>
              <a:rPr lang="en-US" sz="2000" dirty="0" smtClean="0"/>
              <a:t>                           </a:t>
            </a:r>
            <a:r>
              <a:rPr lang="ru-RU" sz="2000" dirty="0" smtClean="0"/>
              <a:t>были известны еще древним индийцам:</a:t>
            </a:r>
            <a:r>
              <a:rPr lang="en-US" sz="2000" dirty="0" smtClean="0"/>
              <a:t>                              </a:t>
            </a:r>
          </a:p>
          <a:p>
            <a:r>
              <a:rPr lang="ru-RU" sz="2000" dirty="0" smtClean="0"/>
              <a:t>(где </a:t>
            </a:r>
            <a:r>
              <a:rPr lang="en-US" sz="2000" dirty="0" smtClean="0"/>
              <a:t>u </a:t>
            </a:r>
            <a:r>
              <a:rPr lang="ru-RU" sz="2000" dirty="0" smtClean="0"/>
              <a:t> и </a:t>
            </a:r>
            <a:r>
              <a:rPr lang="en-US" sz="2000" dirty="0" smtClean="0"/>
              <a:t>v</a:t>
            </a:r>
            <a:r>
              <a:rPr lang="ru-RU" sz="2000" dirty="0" smtClean="0"/>
              <a:t>  - целые числа, причем </a:t>
            </a:r>
            <a:r>
              <a:rPr lang="en-US" sz="2000" dirty="0" smtClean="0"/>
              <a:t>u&gt;v)</a:t>
            </a:r>
            <a:endParaRPr lang="ru-RU" sz="2000" dirty="0" smtClean="0"/>
          </a:p>
          <a:p>
            <a:endParaRPr lang="ru-RU" sz="20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71868" y="3214686"/>
          <a:ext cx="2357454" cy="366207"/>
        </p:xfrm>
        <a:graphic>
          <a:graphicData uri="http://schemas.openxmlformats.org/presentationml/2006/ole">
            <p:oleObj spid="_x0000_s2050" name="Формула" r:id="rId3" imgW="1307880" imgH="203040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00034" y="3857628"/>
          <a:ext cx="1379942" cy="387352"/>
        </p:xfrm>
        <a:graphic>
          <a:graphicData uri="http://schemas.openxmlformats.org/presentationml/2006/ole">
            <p:oleObj spid="_x0000_s2051" name="Формула" r:id="rId4" imgW="723600" imgH="2030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714876" y="4357694"/>
          <a:ext cx="1357322" cy="407196"/>
        </p:xfrm>
        <a:graphic>
          <a:graphicData uri="http://schemas.openxmlformats.org/presentationml/2006/ole">
            <p:oleObj spid="_x0000_s2052" name="Формула" r:id="rId5" imgW="761760" imgH="2286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500430" y="4714884"/>
          <a:ext cx="4257703" cy="428627"/>
        </p:xfrm>
        <a:graphic>
          <a:graphicData uri="http://schemas.openxmlformats.org/presentationml/2006/ole">
            <p:oleObj spid="_x0000_s2053" name="Формула" r:id="rId6" imgW="1892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3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Некто подошел к клетке, в которой сидели фазаны и кролики. Сначала он сосчитал их головы, их оказалось 15. Потом он посчитал ноги, их было 42. Сколько кроликов и сколько фазанов было в клетке?</a:t>
            </a:r>
          </a:p>
          <a:p>
            <a:pPr>
              <a:buNone/>
            </a:pPr>
            <a:r>
              <a:rPr lang="ru-RU" sz="2400" dirty="0" smtClean="0"/>
              <a:t>Пусть </a:t>
            </a:r>
            <a:r>
              <a:rPr lang="en-US" sz="2400" dirty="0" smtClean="0"/>
              <a:t>x – </a:t>
            </a:r>
            <a:r>
              <a:rPr lang="ru-RU" sz="2400" dirty="0" smtClean="0"/>
              <a:t>число кроликов, а </a:t>
            </a:r>
            <a:r>
              <a:rPr lang="en-US" sz="2400" dirty="0" smtClean="0"/>
              <a:t>y</a:t>
            </a:r>
            <a:r>
              <a:rPr lang="ru-RU" sz="2400" dirty="0" smtClean="0"/>
              <a:t> – число фазанов. Тогда получим уравнения</a:t>
            </a:r>
            <a:r>
              <a:rPr lang="en-US" sz="2400" dirty="0" smtClean="0"/>
              <a:t> </a:t>
            </a:r>
            <a:r>
              <a:rPr lang="ru-RU" sz="2400" dirty="0" smtClean="0"/>
              <a:t>4</a:t>
            </a:r>
            <a:r>
              <a:rPr lang="en-US" sz="2400" dirty="0" smtClean="0"/>
              <a:t>x+2y=42 </a:t>
            </a:r>
            <a:r>
              <a:rPr lang="ru-RU" sz="2400" dirty="0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x+y</a:t>
            </a:r>
            <a:r>
              <a:rPr lang="en-US" sz="2400" dirty="0" smtClean="0"/>
              <a:t>=15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Выразим из второго уравнения </a:t>
            </a:r>
            <a:r>
              <a:rPr lang="en-US" sz="2400" dirty="0" smtClean="0"/>
              <a:t>x </a:t>
            </a:r>
            <a:r>
              <a:rPr lang="ru-RU" sz="2400" dirty="0" smtClean="0"/>
              <a:t>через </a:t>
            </a:r>
            <a:r>
              <a:rPr lang="en-US" sz="2400" dirty="0" smtClean="0"/>
              <a:t>y</a:t>
            </a:r>
            <a:r>
              <a:rPr lang="ru-RU" sz="2400" dirty="0" smtClean="0"/>
              <a:t>: </a:t>
            </a:r>
            <a:r>
              <a:rPr lang="en-US" sz="2400" dirty="0" smtClean="0"/>
              <a:t>x=15-y</a:t>
            </a:r>
            <a:r>
              <a:rPr lang="ru-RU" sz="2400" dirty="0" smtClean="0"/>
              <a:t> и заменим этим выражением переменную </a:t>
            </a:r>
            <a:r>
              <a:rPr lang="en-US" sz="2400" dirty="0" smtClean="0"/>
              <a:t>x </a:t>
            </a:r>
            <a:r>
              <a:rPr lang="ru-RU" sz="2400" dirty="0" smtClean="0"/>
              <a:t>в первом уравнении: </a:t>
            </a:r>
            <a:r>
              <a:rPr lang="en-US" sz="2400" dirty="0" smtClean="0"/>
              <a:t>4(15-y)+2y=42, 60-2y=42, 2y=18, y=9</a:t>
            </a:r>
            <a:r>
              <a:rPr lang="ru-RU" sz="2400" dirty="0" smtClean="0"/>
              <a:t>. Значит </a:t>
            </a:r>
            <a:r>
              <a:rPr lang="en-US" sz="2400" dirty="0" smtClean="0"/>
              <a:t>x=6</a:t>
            </a:r>
            <a:endParaRPr lang="ru-RU" sz="24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286256"/>
            <a:ext cx="24288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Ответ: 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6 кроликов и 9 фазанов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4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dirty="0" smtClean="0"/>
              <a:t>Купец купил 138 аршин черного и синего сукна на 540 руб. Спрашивается, сколько аршин купил он того и другого, если синее сукно стоило 5 </a:t>
            </a:r>
            <a:r>
              <a:rPr lang="ru-RU" sz="2400" dirty="0" err="1" smtClean="0"/>
              <a:t>руб</a:t>
            </a:r>
            <a:r>
              <a:rPr lang="ru-RU" sz="2400" dirty="0" smtClean="0"/>
              <a:t> за аршин, а черное 3 </a:t>
            </a:r>
            <a:r>
              <a:rPr lang="ru-RU" sz="2400" dirty="0" err="1" smtClean="0"/>
              <a:t>руб</a:t>
            </a:r>
            <a:r>
              <a:rPr lang="ru-RU" sz="2400" dirty="0" smtClean="0"/>
              <a:t>?</a:t>
            </a:r>
          </a:p>
          <a:p>
            <a:pPr>
              <a:buNone/>
            </a:pPr>
            <a:r>
              <a:rPr lang="ru-RU" sz="2400" dirty="0" smtClean="0"/>
              <a:t> Пусть </a:t>
            </a:r>
            <a:r>
              <a:rPr lang="en-US" sz="2400" dirty="0" smtClean="0"/>
              <a:t>x – </a:t>
            </a:r>
            <a:r>
              <a:rPr lang="ru-RU" sz="2400" dirty="0" smtClean="0"/>
              <a:t>количество аршин синего сукна, а </a:t>
            </a:r>
            <a:r>
              <a:rPr lang="en-US" sz="2400" dirty="0" smtClean="0"/>
              <a:t>y</a:t>
            </a:r>
            <a:r>
              <a:rPr lang="ru-RU" sz="2400" dirty="0" smtClean="0"/>
              <a:t> – черного сукна. Тогда получим уравнения</a:t>
            </a:r>
            <a:r>
              <a:rPr lang="en-US" sz="2400" dirty="0" smtClean="0"/>
              <a:t> </a:t>
            </a:r>
            <a:r>
              <a:rPr lang="ru-RU" sz="2400" dirty="0" smtClean="0"/>
              <a:t>5</a:t>
            </a:r>
            <a:r>
              <a:rPr lang="en-US" sz="2400" dirty="0" smtClean="0"/>
              <a:t>x+</a:t>
            </a:r>
            <a:r>
              <a:rPr lang="ru-RU" sz="2400" dirty="0" smtClean="0"/>
              <a:t>3</a:t>
            </a:r>
            <a:r>
              <a:rPr lang="en-US" sz="2400" dirty="0" smtClean="0"/>
              <a:t>y=</a:t>
            </a:r>
            <a:r>
              <a:rPr lang="ru-RU" sz="2400" dirty="0" smtClean="0"/>
              <a:t>540</a:t>
            </a:r>
            <a:r>
              <a:rPr lang="en-US" sz="2400" dirty="0" smtClean="0"/>
              <a:t> </a:t>
            </a:r>
            <a:r>
              <a:rPr lang="ru-RU" sz="2400" dirty="0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x+y</a:t>
            </a:r>
            <a:r>
              <a:rPr lang="en-US" sz="2400" dirty="0" smtClean="0"/>
              <a:t>=1</a:t>
            </a:r>
            <a:r>
              <a:rPr lang="ru-RU" sz="2400" dirty="0" smtClean="0"/>
              <a:t>38.</a:t>
            </a:r>
          </a:p>
          <a:p>
            <a:pPr>
              <a:buNone/>
            </a:pPr>
            <a:r>
              <a:rPr lang="ru-RU" sz="2400" dirty="0" smtClean="0"/>
              <a:t>Выразим из второго уравнения </a:t>
            </a:r>
            <a:r>
              <a:rPr lang="en-US" sz="2400" dirty="0" smtClean="0"/>
              <a:t>x </a:t>
            </a:r>
            <a:r>
              <a:rPr lang="ru-RU" sz="2400" dirty="0" smtClean="0"/>
              <a:t>через </a:t>
            </a:r>
            <a:r>
              <a:rPr lang="en-US" sz="2400" dirty="0" smtClean="0"/>
              <a:t>y</a:t>
            </a:r>
            <a:r>
              <a:rPr lang="ru-RU" sz="2400" dirty="0" smtClean="0"/>
              <a:t>: </a:t>
            </a:r>
            <a:r>
              <a:rPr lang="en-US" sz="2400" dirty="0" smtClean="0"/>
              <a:t>x=1</a:t>
            </a:r>
            <a:r>
              <a:rPr lang="ru-RU" sz="2400" dirty="0" smtClean="0"/>
              <a:t>38</a:t>
            </a:r>
            <a:r>
              <a:rPr lang="en-US" sz="2400" dirty="0" smtClean="0"/>
              <a:t>-y</a:t>
            </a:r>
            <a:r>
              <a:rPr lang="ru-RU" sz="2400" dirty="0" smtClean="0"/>
              <a:t> и заменим этим выражением переменную </a:t>
            </a:r>
            <a:r>
              <a:rPr lang="en-US" sz="2400" dirty="0" smtClean="0"/>
              <a:t>x </a:t>
            </a:r>
            <a:r>
              <a:rPr lang="ru-RU" sz="2400" dirty="0" smtClean="0"/>
              <a:t>в первом уравнении: 5</a:t>
            </a:r>
            <a:r>
              <a:rPr lang="en-US" sz="2400" dirty="0" smtClean="0"/>
              <a:t>(1</a:t>
            </a:r>
            <a:r>
              <a:rPr lang="ru-RU" sz="2400" dirty="0" smtClean="0"/>
              <a:t>38</a:t>
            </a:r>
            <a:r>
              <a:rPr lang="en-US" sz="2400" dirty="0" smtClean="0"/>
              <a:t>-y)+</a:t>
            </a:r>
            <a:r>
              <a:rPr lang="ru-RU" sz="2400" dirty="0" smtClean="0"/>
              <a:t>3</a:t>
            </a:r>
            <a:r>
              <a:rPr lang="en-US" sz="2400" dirty="0" smtClean="0"/>
              <a:t>y=</a:t>
            </a:r>
            <a:r>
              <a:rPr lang="ru-RU" sz="2400" dirty="0" smtClean="0"/>
              <a:t>540</a:t>
            </a:r>
            <a:r>
              <a:rPr lang="en-US" sz="2400" dirty="0" smtClean="0"/>
              <a:t>, 6</a:t>
            </a:r>
            <a:r>
              <a:rPr lang="ru-RU" sz="2400" dirty="0" smtClean="0"/>
              <a:t>9</a:t>
            </a:r>
            <a:r>
              <a:rPr lang="en-US" sz="2400" dirty="0" smtClean="0"/>
              <a:t>0-2y=</a:t>
            </a:r>
            <a:r>
              <a:rPr lang="ru-RU" sz="2400" dirty="0" smtClean="0"/>
              <a:t>540</a:t>
            </a:r>
            <a:r>
              <a:rPr lang="en-US" sz="2400" dirty="0" smtClean="0"/>
              <a:t>, 2y=1</a:t>
            </a:r>
            <a:r>
              <a:rPr lang="ru-RU" sz="2400" dirty="0" smtClean="0"/>
              <a:t>50</a:t>
            </a:r>
            <a:r>
              <a:rPr lang="en-US" sz="2400" dirty="0" smtClean="0"/>
              <a:t>, y=</a:t>
            </a:r>
            <a:r>
              <a:rPr lang="ru-RU" sz="2400" dirty="0" smtClean="0"/>
              <a:t>75. Значит </a:t>
            </a:r>
            <a:r>
              <a:rPr lang="en-US" sz="2400" dirty="0" smtClean="0"/>
              <a:t>x=6</a:t>
            </a:r>
            <a:r>
              <a:rPr lang="ru-RU" sz="2400" dirty="0" smtClean="0"/>
              <a:t>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286256"/>
            <a:ext cx="2428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Ответ: 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63 аршина синего сукна и 75 аршин черного сукна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387</TotalTime>
  <Words>1281</Words>
  <Application>Microsoft Office PowerPoint</Application>
  <PresentationFormat>Экран (4:3)</PresentationFormat>
  <Paragraphs>112</Paragraphs>
  <Slides>14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Официальная</vt:lpstr>
      <vt:lpstr>Формула</vt:lpstr>
      <vt:lpstr>Диофантовые уравнения</vt:lpstr>
      <vt:lpstr>Линейные уравнения</vt:lpstr>
      <vt:lpstr>Задача 1</vt:lpstr>
      <vt:lpstr>Диофант Александрийский</vt:lpstr>
      <vt:lpstr>Задача 2</vt:lpstr>
      <vt:lpstr>Слайд 6</vt:lpstr>
      <vt:lpstr>Слайд 7</vt:lpstr>
      <vt:lpstr>Задача 3</vt:lpstr>
      <vt:lpstr>Задача 4</vt:lpstr>
      <vt:lpstr>Задача 5</vt:lpstr>
      <vt:lpstr>Слайд 11</vt:lpstr>
      <vt:lpstr>Задача 6</vt:lpstr>
      <vt:lpstr>Домашнее задание</vt:lpstr>
      <vt:lpstr>Домашнее задание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Евгения</dc:creator>
  <cp:lastModifiedBy>Евгения</cp:lastModifiedBy>
  <cp:revision>43</cp:revision>
  <dcterms:created xsi:type="dcterms:W3CDTF">2016-11-15T06:45:06Z</dcterms:created>
  <dcterms:modified xsi:type="dcterms:W3CDTF">2017-11-14T00:25:04Z</dcterms:modified>
</cp:coreProperties>
</file>